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6" r:id="rId2"/>
    <p:sldMasterId id="2147483739" r:id="rId3"/>
  </p:sldMasterIdLst>
  <p:notesMasterIdLst>
    <p:notesMasterId r:id="rId17"/>
  </p:notesMasterIdLst>
  <p:sldIdLst>
    <p:sldId id="626" r:id="rId4"/>
    <p:sldId id="258" r:id="rId5"/>
    <p:sldId id="628" r:id="rId6"/>
    <p:sldId id="631" r:id="rId7"/>
    <p:sldId id="629" r:id="rId8"/>
    <p:sldId id="630" r:id="rId9"/>
    <p:sldId id="632" r:id="rId10"/>
    <p:sldId id="633" r:id="rId11"/>
    <p:sldId id="634" r:id="rId12"/>
    <p:sldId id="635" r:id="rId13"/>
    <p:sldId id="636" r:id="rId14"/>
    <p:sldId id="637" r:id="rId15"/>
    <p:sldId id="638" r:id="rId1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2D1B9-74C5-4F38-96C9-04EFF861D9D6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0E1EE-B579-4EEB-9734-F82355F8E3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23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70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1217487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960567443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12857681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93137119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644244202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ceHolder 1"/>
          <p:cNvSpPr>
            <a:spLocks noGrp="1"/>
          </p:cNvSpPr>
          <p:nvPr>
            <p:ph type="title"/>
          </p:nvPr>
        </p:nvSpPr>
        <p:spPr>
          <a:xfrm>
            <a:off x="609562" y="273352"/>
            <a:ext cx="10972120" cy="1144682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992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PlaceHolder 2"/>
          <p:cNvSpPr>
            <a:spLocks noGrp="1"/>
          </p:cNvSpPr>
          <p:nvPr>
            <p:ph type="body"/>
          </p:nvPr>
        </p:nvSpPr>
        <p:spPr>
          <a:xfrm>
            <a:off x="609562" y="1604514"/>
            <a:ext cx="5354133" cy="3977158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PlaceHolder 3"/>
          <p:cNvSpPr>
            <a:spLocks noGrp="1"/>
          </p:cNvSpPr>
          <p:nvPr>
            <p:ph type="body"/>
          </p:nvPr>
        </p:nvSpPr>
        <p:spPr>
          <a:xfrm>
            <a:off x="6231903" y="1604515"/>
            <a:ext cx="5354133" cy="1896808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PlaceHolder 4"/>
          <p:cNvSpPr>
            <a:spLocks noGrp="1"/>
          </p:cNvSpPr>
          <p:nvPr>
            <p:ph type="body"/>
          </p:nvPr>
        </p:nvSpPr>
        <p:spPr>
          <a:xfrm>
            <a:off x="6231903" y="3681925"/>
            <a:ext cx="5354133" cy="1896808"/>
          </a:xfrm>
          <a:prstGeom prst="rect">
            <a:avLst/>
          </a:prstGeom>
        </p:spPr>
        <p:txBody>
          <a:bodyPr lIns="0" tIns="0" rIns="0" bIns="0"/>
          <a:lstStyle/>
          <a:p>
            <a:endParaRPr lang="pt-BR" sz="2903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3954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577945281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944023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684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45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0920" y="-416843"/>
            <a:ext cx="10515600" cy="1325563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393" y="1010990"/>
            <a:ext cx="10945216" cy="4351338"/>
          </a:xfrm>
        </p:spPr>
        <p:txBody>
          <a:bodyPr>
            <a:normAutofit/>
          </a:bodyPr>
          <a:lstStyle>
            <a:lvl1pPr marL="0" indent="0">
              <a:buClr>
                <a:schemeClr val="accent1"/>
              </a:buClr>
              <a:buFont typeface="Wingdings" panose="05000000000000000000" pitchFamily="2" charset="2"/>
              <a:buNone/>
              <a:defRPr sz="1350"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5944197"/>
            <a:ext cx="4114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329464" y="6448253"/>
            <a:ext cx="2743200" cy="365125"/>
          </a:xfrm>
        </p:spPr>
        <p:txBody>
          <a:bodyPr/>
          <a:lstStyle>
            <a:lvl1pPr>
              <a:defRPr sz="12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-24680" y="404664"/>
            <a:ext cx="756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305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0329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133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690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704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2313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43188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0354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551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AF1B0-8DBA-4DA2-8E35-B5E51E064D8E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10DA1-2A0F-47BE-8873-BA5671EFD36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9389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98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de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8912" y="-416843"/>
            <a:ext cx="10515600" cy="1325563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5400" y="965647"/>
            <a:ext cx="10011072" cy="4351338"/>
          </a:xfrm>
        </p:spPr>
        <p:txBody>
          <a:bodyPr>
            <a:normAutofit/>
          </a:bodyPr>
          <a:lstStyle>
            <a:lvl1pPr marL="171450" indent="-171450">
              <a:buClr>
                <a:schemeClr val="accent1"/>
              </a:buClr>
              <a:buFont typeface="Wingdings" panose="05000000000000000000" pitchFamily="2" charset="2"/>
              <a:buChar char="§"/>
              <a:defRPr sz="1350"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038600" y="5944197"/>
            <a:ext cx="4114800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9329464" y="6448253"/>
            <a:ext cx="2743200" cy="365125"/>
          </a:xfrm>
        </p:spPr>
        <p:txBody>
          <a:bodyPr/>
          <a:lstStyle>
            <a:lvl1pPr>
              <a:defRPr sz="12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-24680" y="404664"/>
            <a:ext cx="756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397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006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802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34186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176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31337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676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2208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8994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565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888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Menor ou Sumá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>
              <a:defRPr baseline="0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pt-BR" dirty="0"/>
              <a:t>Clique Para Adicionar Título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0" y="1268760"/>
            <a:ext cx="7560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861864" y="1847850"/>
            <a:ext cx="10515600" cy="4351338"/>
          </a:xfrm>
        </p:spPr>
        <p:txBody>
          <a:bodyPr/>
          <a:lstStyle>
            <a:lvl1pPr marL="171450" indent="-171450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0" name="Espaço Reservado para Número de Slide 5"/>
          <p:cNvSpPr txBox="1">
            <a:spLocks/>
          </p:cNvSpPr>
          <p:nvPr userDrawn="1"/>
        </p:nvSpPr>
        <p:spPr>
          <a:xfrm>
            <a:off x="9329464" y="6448253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pt-B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6C24D49B-0E82-46B4-BC54-FF357924A8BC}" type="slidenum">
              <a:rPr lang="pt-BR" sz="1200" smtClean="0"/>
              <a:pPr/>
              <a:t>‹nº›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390237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5"/>
          <p:cNvSpPr txBox="1">
            <a:spLocks/>
          </p:cNvSpPr>
          <p:nvPr userDrawn="1"/>
        </p:nvSpPr>
        <p:spPr>
          <a:xfrm>
            <a:off x="9329464" y="6448253"/>
            <a:ext cx="27432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pt-BR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fld id="{6C24D49B-0E82-46B4-BC54-FF357924A8BC}" type="slidenum">
              <a:rPr lang="pt-BR" sz="1200" smtClean="0"/>
              <a:pPr/>
              <a:t>‹nº›</a:t>
            </a:fld>
            <a:endParaRPr lang="pt-BR" sz="1200"/>
          </a:p>
        </p:txBody>
      </p:sp>
    </p:spTree>
    <p:extLst>
      <p:ext uri="{BB962C8B-B14F-4D97-AF65-F5344CB8AC3E}">
        <p14:creationId xmlns:p14="http://schemas.microsoft.com/office/powerpoint/2010/main" val="83725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réditos Fin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0" y="1844824"/>
            <a:ext cx="5472608" cy="56207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1500" b="1" baseline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6000" y="2708922"/>
            <a:ext cx="5486400" cy="1368151"/>
          </a:xfrm>
          <a:prstGeom prst="rect">
            <a:avLst/>
          </a:prstGeom>
        </p:spPr>
        <p:txBody>
          <a:bodyPr/>
          <a:lstStyle>
            <a:lvl1pPr algn="r">
              <a:buFont typeface="Arial" pitchFamily="34" charset="0"/>
              <a:buNone/>
              <a:defRPr sz="1200" b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algn="l">
              <a:buFont typeface="Arial" pitchFamily="34" charset="0"/>
              <a:buNone/>
              <a:defRPr sz="1800"/>
            </a:lvl2pPr>
            <a:lvl3pPr algn="l">
              <a:buFont typeface="Arial" pitchFamily="34" charset="0"/>
              <a:buNone/>
              <a:defRPr sz="1500"/>
            </a:lvl3pPr>
            <a:lvl4pPr algn="l">
              <a:buNone/>
              <a:defRPr sz="1350"/>
            </a:lvl4pPr>
            <a:lvl5pPr algn="l">
              <a:buNone/>
              <a:defRPr sz="1200" baseline="0"/>
            </a:lvl5pPr>
          </a:lstStyle>
          <a:p>
            <a:pPr lvl="0"/>
            <a:r>
              <a:rPr lang="pt-BR" dirty="0"/>
              <a:t>Clique para editar o texto mestre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1136" y="4379093"/>
            <a:ext cx="3801264" cy="756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917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579910803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18788931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9184" y="115891"/>
            <a:ext cx="11150600" cy="922337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835558576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05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 smtClean="0"/>
              <a:t>6/28/2019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4D49B-0E82-46B4-BC54-FF357924A8B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945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28/06/2019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2230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otonig@globo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838096" y="1098947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52º Congresso Nacional da ABIPEM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17341" y="1965254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26 a 28 de junho - Foz do Iguaçu/PR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059C8F2-00D7-41B4-8AB7-34B07B97E27F}"/>
              </a:ext>
            </a:extLst>
          </p:cNvPr>
          <p:cNvSpPr/>
          <p:nvPr/>
        </p:nvSpPr>
        <p:spPr>
          <a:xfrm>
            <a:off x="1610615" y="2791266"/>
            <a:ext cx="9440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Contabilidade Previdenciária </a:t>
            </a:r>
            <a:br>
              <a:rPr kumimoji="0" lang="pt-BR" sz="36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pt-BR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Contabilização de Investimentos</a:t>
            </a: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590A98CA-6836-46F8-AE81-E3933655F34C}"/>
              </a:ext>
            </a:extLst>
          </p:cNvPr>
          <p:cNvSpPr/>
          <p:nvPr/>
        </p:nvSpPr>
        <p:spPr>
          <a:xfrm>
            <a:off x="554033" y="1187969"/>
            <a:ext cx="1108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da alienação de investimento com ganho efetivo (resgate)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C48F2D9-C1F7-48F5-B548-41BE8C246DD7}"/>
              </a:ext>
            </a:extLst>
          </p:cNvPr>
          <p:cNvSpPr/>
          <p:nvPr/>
        </p:nvSpPr>
        <p:spPr>
          <a:xfrm>
            <a:off x="554033" y="1747562"/>
            <a:ext cx="110839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            1.1.1.1.1.06.xx     Banco Conta Movimento (F) – pelo valor do efetivo ingresso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1.1.4.1.1.xx.xx    Títulos e valores mobiliários (F) – pelo valor da aplicação atualizado	</a:t>
            </a:r>
          </a:p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4.6.2.1.1.03.xx     Ganhos com Alienação de Investimentos RPPS – CONS – pelo valor do ganho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3088F3AF-7F46-494F-86AB-35662BF2E456}"/>
              </a:ext>
            </a:extLst>
          </p:cNvPr>
          <p:cNvSpPr/>
          <p:nvPr/>
        </p:nvSpPr>
        <p:spPr>
          <a:xfrm>
            <a:off x="554032" y="3138152"/>
            <a:ext cx="109674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Orçamentária 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6.2.1.1.x.xx.xx 	Receita a Realizar – pelo valor do ganho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6.2.1.2.x.xx.xx 	Receita Realizada – pelo valor do ganho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BD0ECF04-3E28-4309-BAA2-5BF298618097}"/>
              </a:ext>
            </a:extLst>
          </p:cNvPr>
          <p:cNvSpPr/>
          <p:nvPr/>
        </p:nvSpPr>
        <p:spPr>
          <a:xfrm>
            <a:off x="554032" y="4344076"/>
            <a:ext cx="10964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Controle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7.2.1.1.x.xx.xx 	Controle da Disponibilidade de Recurso – pelo valor do ganho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8.2.1.1.1.xx.xx 	Disponibilidades por Destinação de Recurso – DDR – pelo valor do ganho</a:t>
            </a:r>
          </a:p>
        </p:txBody>
      </p:sp>
    </p:spTree>
    <p:extLst>
      <p:ext uri="{BB962C8B-B14F-4D97-AF65-F5344CB8AC3E}">
        <p14:creationId xmlns:p14="http://schemas.microsoft.com/office/powerpoint/2010/main" val="252080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C9F1AE38-C8CE-4EC4-AB22-D137F9F16DC6}"/>
              </a:ext>
            </a:extLst>
          </p:cNvPr>
          <p:cNvSpPr/>
          <p:nvPr/>
        </p:nvSpPr>
        <p:spPr>
          <a:xfrm>
            <a:off x="554033" y="1096529"/>
            <a:ext cx="110839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da alienação de investimento com perda efetiva (resgate)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C8C16E5-262E-4DD4-98F5-365F176D2A5C}"/>
              </a:ext>
            </a:extLst>
          </p:cNvPr>
          <p:cNvSpPr/>
          <p:nvPr/>
        </p:nvSpPr>
        <p:spPr>
          <a:xfrm>
            <a:off x="566604" y="1823726"/>
            <a:ext cx="110713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            1.1.1.1.1.06.xx     Banco Conta Movimento (F) – pelo valor do efetivo ingresso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3.6.2.1.1.03.xx     Perdas com Alienação de Investimentos RPPS – CONSOLIDAÇÃO – pelo valor da perda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1.1.4.1.1.xx.xx    Títulos e valores mobiliários (F) - pelo valor do título 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5ACF7FC-C215-4FE3-9FFA-D3EFDEE6C84E}"/>
              </a:ext>
            </a:extLst>
          </p:cNvPr>
          <p:cNvSpPr/>
          <p:nvPr/>
        </p:nvSpPr>
        <p:spPr>
          <a:xfrm>
            <a:off x="613623" y="3879197"/>
            <a:ext cx="110243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Controle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 8.2.1.1.1.xx.xx 	Disponibilidade por Destinação de Recurso – DDR – pelo valor da perda	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 8.2.1.1.4.xx.xx 	DDR Utilizada – pelo valor da perda</a:t>
            </a:r>
          </a:p>
        </p:txBody>
      </p:sp>
    </p:spTree>
    <p:extLst>
      <p:ext uri="{BB962C8B-B14F-4D97-AF65-F5344CB8AC3E}">
        <p14:creationId xmlns:p14="http://schemas.microsoft.com/office/powerpoint/2010/main" val="22664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84705D41-3C0C-4271-9C29-6245458740BA}"/>
              </a:ext>
            </a:extLst>
          </p:cNvPr>
          <p:cNvSpPr/>
          <p:nvPr/>
        </p:nvSpPr>
        <p:spPr>
          <a:xfrm>
            <a:off x="235132" y="1158510"/>
            <a:ext cx="6988628" cy="2140490"/>
          </a:xfrm>
          <a:prstGeom prst="ellipse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Contabilidade com seus fundamentos científicos e normativos, princípios e técnicas é o principal instrumento de gestão de qualquer entidade, contudo NÃO deve ser fator de engessamento dos atos da administração</a:t>
            </a:r>
            <a:endParaRPr lang="pt-BR" sz="20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D29286F-91D3-402A-A66E-9256AE6CBE37}"/>
              </a:ext>
            </a:extLst>
          </p:cNvPr>
          <p:cNvSpPr/>
          <p:nvPr/>
        </p:nvSpPr>
        <p:spPr>
          <a:xfrm>
            <a:off x="4315097" y="3299000"/>
            <a:ext cx="7876903" cy="2103120"/>
          </a:xfrm>
          <a:prstGeom prst="ellipse">
            <a:avLst/>
          </a:prstGeom>
          <a:solidFill>
            <a:srgbClr val="00B0F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ferramenta de promoção da transparência e prestação de contas interna e externamente, é razoável que cada RPPS observe, também,  as orientações e formalidades exigidas pelos seus respectivos Tribunais de Contas</a:t>
            </a:r>
          </a:p>
        </p:txBody>
      </p:sp>
    </p:spTree>
    <p:extLst>
      <p:ext uri="{BB962C8B-B14F-4D97-AF65-F5344CB8AC3E}">
        <p14:creationId xmlns:p14="http://schemas.microsoft.com/office/powerpoint/2010/main" val="46299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873691B3-F40E-4E48-9C2E-0B0C976FC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339" y="1641088"/>
            <a:ext cx="9871152" cy="421556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pt-BR" sz="54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Agradecido pela Atenção!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B351C000-72BE-416F-B178-5A129E28ED99}"/>
              </a:ext>
            </a:extLst>
          </p:cNvPr>
          <p:cNvSpPr/>
          <p:nvPr/>
        </p:nvSpPr>
        <p:spPr>
          <a:xfrm>
            <a:off x="1245339" y="2632672"/>
            <a:ext cx="6618501" cy="2718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42852">
                  <a:lumMod val="75000"/>
                </a:srgbClr>
              </a:buClr>
              <a:defRPr/>
            </a:pPr>
            <a:endParaRPr lang="pt-BR" sz="3200" b="1" dirty="0">
              <a:solidFill>
                <a:srgbClr val="ACCBF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42852">
                  <a:lumMod val="75000"/>
                </a:srgbClr>
              </a:buClr>
              <a:defRPr/>
            </a:pPr>
            <a:r>
              <a:rPr lang="pt-BR" sz="3200" b="1" dirty="0">
                <a:solidFill>
                  <a:srgbClr val="ACCBF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AO DISPOR</a:t>
            </a:r>
          </a:p>
          <a:p>
            <a:pPr marL="171450" indent="-171450"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42852">
                  <a:lumMod val="75000"/>
                </a:srgbClr>
              </a:buClr>
              <a:defRPr/>
            </a:pPr>
            <a:endParaRPr lang="pt-BR" sz="3200" b="1" dirty="0">
              <a:solidFill>
                <a:srgbClr val="ACCBF9">
                  <a:lumMod val="5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42852">
                  <a:lumMod val="75000"/>
                </a:srgbClr>
              </a:buClr>
              <a:defRPr/>
            </a:pPr>
            <a:r>
              <a:rPr lang="pt-BR" sz="3200" b="1" i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otonig@globo.com</a:t>
            </a:r>
            <a:endParaRPr lang="pt-BR" sz="3200" b="1" i="1" dirty="0">
              <a:solidFill>
                <a:prstClr val="black">
                  <a:lumMod val="65000"/>
                  <a:lumOff val="35000"/>
                </a:prstClr>
              </a:solidFill>
              <a:latin typeface="Times New Roman" pitchFamily="18" charset="0"/>
              <a:cs typeface="Times New Roman" pitchFamily="18" charset="0"/>
            </a:endParaRPr>
          </a:p>
          <a:p>
            <a:pPr marL="171450" indent="-171450"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242852">
                  <a:lumMod val="75000"/>
                </a:srgbClr>
              </a:buClr>
              <a:defRPr/>
            </a:pPr>
            <a:r>
              <a:rPr lang="pt-BR" sz="3200" b="1" dirty="0">
                <a:solidFill>
                  <a:prstClr val="black">
                    <a:lumMod val="65000"/>
                    <a:lumOff val="35000"/>
                  </a:prstClr>
                </a:solidFill>
                <a:latin typeface="Times New Roman" pitchFamily="18" charset="0"/>
                <a:cs typeface="Times New Roman" pitchFamily="18" charset="0"/>
              </a:rPr>
              <a:t>(61) 9 9975-5980</a:t>
            </a:r>
          </a:p>
        </p:txBody>
      </p:sp>
      <p:pic>
        <p:nvPicPr>
          <p:cNvPr id="6" name="Picture 2" descr="http://cdn-grupogen.intercase.net.br/media/catalog/product/cache/1/image/650x650/9df78eab33525d08d6e5fb8d27136e95/A/_/A_Contabilidade_na_Gest_o_dos_Regimes_Pr_prios_de_Previd_ncia_Social.png">
            <a:extLst>
              <a:ext uri="{FF2B5EF4-FFF2-40B4-BE49-F238E27FC236}">
                <a16:creationId xmlns:a16="http://schemas.microsoft.com/office/drawing/2014/main" id="{72F508DF-842D-42A7-AF9D-19FA0C377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9181" y="2407588"/>
            <a:ext cx="3180238" cy="2592288"/>
          </a:xfrm>
          <a:prstGeom prst="rect">
            <a:avLst/>
          </a:prstGeom>
          <a:noFill/>
          <a:effectLst>
            <a:reflection blurRad="6350" stA="50000" endA="300" endPos="90000" dist="508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16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87EF0F5-421D-4116-9C2F-E8534F3BF813}"/>
              </a:ext>
            </a:extLst>
          </p:cNvPr>
          <p:cNvSpPr txBox="1"/>
          <p:nvPr/>
        </p:nvSpPr>
        <p:spPr>
          <a:xfrm>
            <a:off x="515704" y="1018295"/>
            <a:ext cx="10873208" cy="8309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pt-BR"/>
            </a:defPPr>
            <a:lvl1pPr algn="ctr">
              <a:defRPr sz="2800" i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Arial" charset="0"/>
              </a:rPr>
              <a:t>INVESTIMENTOS E APLICAÇÕES DOS RECURSOS GARANTIDORES DO FUNDO COMUM DE PREVIDÊNCIA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4573F6E-3AC9-4D59-BF20-7CE5E513AEF3}"/>
              </a:ext>
            </a:extLst>
          </p:cNvPr>
          <p:cNvSpPr/>
          <p:nvPr/>
        </p:nvSpPr>
        <p:spPr>
          <a:xfrm>
            <a:off x="515704" y="1849292"/>
            <a:ext cx="1138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Art. 16 da Portaria MPS nº 402/2008, entre outras questões, dispõe que: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55830C1-D328-4B69-B378-996BFCB7DFB0}"/>
              </a:ext>
            </a:extLst>
          </p:cNvPr>
          <p:cNvSpPr/>
          <p:nvPr/>
        </p:nvSpPr>
        <p:spPr>
          <a:xfrm>
            <a:off x="313510" y="2289401"/>
            <a:ext cx="11564980" cy="458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escrituração contábil do RPPS deverá ser distinta da mantida pelo ente federativo </a:t>
            </a:r>
            <a:r>
              <a:rPr lang="pt-B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(PCASP ESTENDIDO, Port. MPS 509/2013)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CF4893E8-2BC7-47AD-96A8-91C48B5578D9}"/>
              </a:ext>
            </a:extLst>
          </p:cNvPr>
          <p:cNvSpPr/>
          <p:nvPr/>
        </p:nvSpPr>
        <p:spPr>
          <a:xfrm>
            <a:off x="313509" y="2833742"/>
            <a:ext cx="11469187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Registros contábeis auxiliares para apuração de depreciações, de avaliações e reavaliações dos bens, direitos e ativos, inclusive dos investimentos e da evolução das reservas;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5C01717-E8AE-461C-95FF-3B554EFFF713}"/>
              </a:ext>
            </a:extLst>
          </p:cNvPr>
          <p:cNvSpPr/>
          <p:nvPr/>
        </p:nvSpPr>
        <p:spPr>
          <a:xfrm>
            <a:off x="313508" y="3852037"/>
            <a:ext cx="11469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títulos e valores mobiliários devem ser registrados pelo valor efetivamente pago, marcados a mercado, no mínimo mensalmente, ou</a:t>
            </a: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CDBA796-7E03-48C8-90C3-C55E19010257}"/>
              </a:ext>
            </a:extLst>
          </p:cNvPr>
          <p:cNvSpPr/>
          <p:nvPr/>
        </p:nvSpPr>
        <p:spPr>
          <a:xfrm>
            <a:off x="313508" y="4585057"/>
            <a:ext cx="11469187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títulos de emissão do Tesouro Nacional poderão ser contabilizados pelos respectivos custos de aquisição acrescidos dos rendimentos auferidos, desde que.....</a:t>
            </a:r>
          </a:p>
        </p:txBody>
      </p:sp>
    </p:spTree>
    <p:extLst>
      <p:ext uri="{BB962C8B-B14F-4D97-AF65-F5344CB8AC3E}">
        <p14:creationId xmlns:p14="http://schemas.microsoft.com/office/powerpoint/2010/main" val="211528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E6B40EAD-4F53-4F47-B81E-D3D48EABEFCC}"/>
              </a:ext>
            </a:extLst>
          </p:cNvPr>
          <p:cNvSpPr/>
          <p:nvPr/>
        </p:nvSpPr>
        <p:spPr>
          <a:xfrm>
            <a:off x="731520" y="1120280"/>
            <a:ext cx="10959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Investimentos Temporários (Títulos e Valores Mobiliários) – PCASP Estendido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242CC00-E1A9-49A7-B46F-120A1401055F}"/>
              </a:ext>
            </a:extLst>
          </p:cNvPr>
          <p:cNvSpPr/>
          <p:nvPr/>
        </p:nvSpPr>
        <p:spPr>
          <a:xfrm>
            <a:off x="465909" y="1638240"/>
            <a:ext cx="11260182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Aplicações em segmento de renda fixa;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Aplicações em segmento de renda variável;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Aplicações em segmento imobiliário;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Aplicações em enquadramento;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Títulos e valores não sujeitos ao enquadramento; e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Aplicações com a taxa de administração do RPPS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EDF9EB75-58C9-49C4-A028-89818167F44C}"/>
              </a:ext>
            </a:extLst>
          </p:cNvPr>
          <p:cNvSpPr/>
          <p:nvPr/>
        </p:nvSpPr>
        <p:spPr>
          <a:xfrm>
            <a:off x="731520" y="4492282"/>
            <a:ext cx="104241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Investimentos Permanentes (Bens e Direitos)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C6279A9-DCF1-48E9-9FCD-7F80AF0CFDD6}"/>
              </a:ext>
            </a:extLst>
          </p:cNvPr>
          <p:cNvSpPr/>
          <p:nvPr/>
        </p:nvSpPr>
        <p:spPr>
          <a:xfrm>
            <a:off x="465909" y="5180090"/>
            <a:ext cx="104241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Imóveis vinculados por lei ao Fundo Comum de Recursos</a:t>
            </a:r>
          </a:p>
        </p:txBody>
      </p:sp>
    </p:spTree>
    <p:extLst>
      <p:ext uri="{BB962C8B-B14F-4D97-AF65-F5344CB8AC3E}">
        <p14:creationId xmlns:p14="http://schemas.microsoft.com/office/powerpoint/2010/main" val="15816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EF4B4B24-80FE-4F96-AC0E-8309AA3B0703}"/>
              </a:ext>
            </a:extLst>
          </p:cNvPr>
          <p:cNvSpPr/>
          <p:nvPr/>
        </p:nvSpPr>
        <p:spPr>
          <a:xfrm>
            <a:off x="494176" y="1625608"/>
            <a:ext cx="1043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F80EBDB-B252-4F4B-AFB4-6C97E057C0A1}"/>
              </a:ext>
            </a:extLst>
          </p:cNvPr>
          <p:cNvSpPr/>
          <p:nvPr/>
        </p:nvSpPr>
        <p:spPr>
          <a:xfrm>
            <a:off x="494176" y="2145878"/>
            <a:ext cx="112036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Orientar os profissionais de contabilidade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da área previdenciária quanto à contabilização e gestão de recursos do RPPS, em conformidade com a Portaria MPS nº 509/2013 e com o MCASP. 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18A4029-1112-434A-8F45-6AF398A1E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90" y="981147"/>
            <a:ext cx="1108393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IPC STN 14/2018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609FF9B-3F07-4A15-A2F3-D3F9CEBD0D65}"/>
              </a:ext>
            </a:extLst>
          </p:cNvPr>
          <p:cNvSpPr/>
          <p:nvPr/>
        </p:nvSpPr>
        <p:spPr>
          <a:xfrm>
            <a:off x="494176" y="3092816"/>
            <a:ext cx="1167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Premissas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8AF0332A-D9A9-4D0C-8CF0-4DD8A39E9AD0}"/>
              </a:ext>
            </a:extLst>
          </p:cNvPr>
          <p:cNvSpPr/>
          <p:nvPr/>
        </p:nvSpPr>
        <p:spPr>
          <a:xfrm>
            <a:off x="494176" y="3534852"/>
            <a:ext cx="11203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aos aspectos tributários, dada a diversidade de entendimentos, não se adentra no mérito da base de cálculo nem do momento de incidência de tributos, em particular do Pasep</a:t>
            </a: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A41D008-E088-4112-B357-13D87AAFB330}"/>
              </a:ext>
            </a:extLst>
          </p:cNvPr>
          <p:cNvSpPr/>
          <p:nvPr/>
        </p:nvSpPr>
        <p:spPr>
          <a:xfrm>
            <a:off x="494176" y="4253887"/>
            <a:ext cx="110795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aos aspectos patrimoniais, os ganhos são reconhecidos por meio de VPA (Variação Patrimonial Aumentativa) e as perdas são reconhecidas por meio de VPD (Variação Patrimonial Diminutiva); </a:t>
            </a:r>
          </a:p>
        </p:txBody>
      </p:sp>
    </p:spTree>
    <p:extLst>
      <p:ext uri="{BB962C8B-B14F-4D97-AF65-F5344CB8AC3E}">
        <p14:creationId xmlns:p14="http://schemas.microsoft.com/office/powerpoint/2010/main" val="238772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B18A4029-1112-434A-8F45-6AF398A1E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90" y="981147"/>
            <a:ext cx="1108393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IPC STN 14/2018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13897D15-CAB7-4987-8CD0-6A018D513459}"/>
              </a:ext>
            </a:extLst>
          </p:cNvPr>
          <p:cNvSpPr/>
          <p:nvPr/>
        </p:nvSpPr>
        <p:spPr>
          <a:xfrm>
            <a:off x="358089" y="2413338"/>
            <a:ext cx="113331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Opcionalmente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 rendimentos dos investimentos mantidos até o vencimento ou cuja valoração não esteja atrelada à marcação a mercado podem ser reconhecidos na conta de Ajustes de Avaliação Patrimonial (patrimônio líquido), até que o investimento seja realizado financeiramente (no resgate). 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se aplica esta opção ao reconhecimento de perdas no valor recuperável (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empearment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28E054C-2935-4517-82D8-D46213967FE5}"/>
              </a:ext>
            </a:extLst>
          </p:cNvPr>
          <p:cNvSpPr/>
          <p:nvPr/>
        </p:nvSpPr>
        <p:spPr>
          <a:xfrm>
            <a:off x="345027" y="4080603"/>
            <a:ext cx="1121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houver uma evidência objetiva de perda no valor recuperável de um investimento, o registro deverá ser feito como ajuste para perdas estimadas (e não provisão para perdas) em investimentos do RPPS de acordo com a estimativa para o período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3832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C1604954-93FA-48C7-B256-28D5CDA84DC6}"/>
              </a:ext>
            </a:extLst>
          </p:cNvPr>
          <p:cNvSpPr/>
          <p:nvPr/>
        </p:nvSpPr>
        <p:spPr>
          <a:xfrm>
            <a:off x="377164" y="2368359"/>
            <a:ext cx="113201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aos aspectos orçamentários,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ganhos podem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reconhecidos orçamentariamente por meio de receita quando o investimento for realizado financeiramente. 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receita orçamentária poderá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contabilizada de acordo com as classificações por natureza da receita constantes no Ementário da Receita. 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5B57881A-9623-4B92-B50C-13A08401516F}"/>
              </a:ext>
            </a:extLst>
          </p:cNvPr>
          <p:cNvSpPr/>
          <p:nvPr/>
        </p:nvSpPr>
        <p:spPr>
          <a:xfrm>
            <a:off x="358090" y="1577070"/>
            <a:ext cx="1167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Premissas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6CF60211-44E6-4CDA-8920-E75DCDAC7E3B}"/>
              </a:ext>
            </a:extLst>
          </p:cNvPr>
          <p:cNvSpPr/>
          <p:nvPr/>
        </p:nvSpPr>
        <p:spPr>
          <a:xfrm>
            <a:off x="494731" y="4027976"/>
            <a:ext cx="112025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aos aspectos orçamentários,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perdas não são reconhecidas orçamentariamente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meio de despesa. Ademais, inexiste classificação orçamentária para estas perdas</a:t>
            </a:r>
            <a:endParaRPr lang="pt-B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6AF8CF0-58B9-41B8-944B-B3E4B920A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90" y="981147"/>
            <a:ext cx="1108393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IPC STN 14/2018</a:t>
            </a:r>
          </a:p>
        </p:txBody>
      </p:sp>
    </p:spTree>
    <p:extLst>
      <p:ext uri="{BB962C8B-B14F-4D97-AF65-F5344CB8AC3E}">
        <p14:creationId xmlns:p14="http://schemas.microsoft.com/office/powerpoint/2010/main" val="31057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F4304B0D-E98D-417F-A49F-2724DC587E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033" y="1011600"/>
            <a:ext cx="11083934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Arial" charset="0"/>
              </a:rPr>
              <a:t>IPC STN 14/2018 – Lançamentos Indicados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D0B12ED-9AA3-4127-8072-14C66422EFCC}"/>
              </a:ext>
            </a:extLst>
          </p:cNvPr>
          <p:cNvSpPr/>
          <p:nvPr/>
        </p:nvSpPr>
        <p:spPr>
          <a:xfrm>
            <a:off x="681279" y="2767280"/>
            <a:ext cx="108294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 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1.1.4.1.1.xx.xx 	Títulos e valores mobiliários (F) 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1.1.1.1.1.06.xx     Banco Conta Movimento (F) 	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8809AD0-ACAF-4A55-B00E-434FD65A9057}"/>
              </a:ext>
            </a:extLst>
          </p:cNvPr>
          <p:cNvSpPr/>
          <p:nvPr/>
        </p:nvSpPr>
        <p:spPr>
          <a:xfrm>
            <a:off x="685638" y="1924985"/>
            <a:ext cx="11175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Aplicação de recursos em investimentos temporários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048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105" y="-214902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BCF5CA9-7BB8-4A36-9E4A-FC28BF48BCA9}"/>
              </a:ext>
            </a:extLst>
          </p:cNvPr>
          <p:cNvSpPr/>
          <p:nvPr/>
        </p:nvSpPr>
        <p:spPr>
          <a:xfrm>
            <a:off x="613623" y="867509"/>
            <a:ext cx="109647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Remuneração do investimento, recebimento em espécie por pagamento de bônus </a:t>
            </a:r>
            <a:r>
              <a:rPr lang="pt-B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(pelo efetivo ingresso financeiro)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FE97C33-A02F-447C-8FCF-D524A442F3AC}"/>
              </a:ext>
            </a:extLst>
          </p:cNvPr>
          <p:cNvSpPr/>
          <p:nvPr/>
        </p:nvSpPr>
        <p:spPr>
          <a:xfrm>
            <a:off x="613623" y="1692960"/>
            <a:ext cx="10964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Patrimonial 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1.1.1.1.1.06.xx 	 Banco Conta Movimento (F) 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4.4.5.2.1.xx.xx 	Remuneração de Aplicações Financeiras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AF489C05-2CA7-42F6-8D49-8C561CDB4E3D}"/>
              </a:ext>
            </a:extLst>
          </p:cNvPr>
          <p:cNvSpPr/>
          <p:nvPr/>
        </p:nvSpPr>
        <p:spPr>
          <a:xfrm>
            <a:off x="613623" y="2835273"/>
            <a:ext cx="10964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Orçamentária 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6.2.1.1.x.xx.xx 	Receita a Realizar 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6.2.1.2.x.xx.xx 	Receita Realizada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F9970CE0-520A-46AA-AAB0-1FE8D7F8EE85}"/>
              </a:ext>
            </a:extLst>
          </p:cNvPr>
          <p:cNvSpPr/>
          <p:nvPr/>
        </p:nvSpPr>
        <p:spPr>
          <a:xfrm>
            <a:off x="591518" y="3942377"/>
            <a:ext cx="10964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Controle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7.2.1.1.x.xx.xx 	Controle da Disponibilidade de Recurso 	</a:t>
            </a:r>
          </a:p>
          <a:p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8.2.1.1.1.xx.xx 	Disponibilidades por Destinação de Recurso – DDR </a:t>
            </a:r>
          </a:p>
        </p:txBody>
      </p:sp>
    </p:spTree>
    <p:extLst>
      <p:ext uri="{BB962C8B-B14F-4D97-AF65-F5344CB8AC3E}">
        <p14:creationId xmlns:p14="http://schemas.microsoft.com/office/powerpoint/2010/main" val="84409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A7C04320-F49D-498F-B097-A16E0D8AF24F}"/>
              </a:ext>
            </a:extLst>
          </p:cNvPr>
          <p:cNvSpPr/>
          <p:nvPr/>
        </p:nvSpPr>
        <p:spPr>
          <a:xfrm>
            <a:off x="455814" y="992026"/>
            <a:ext cx="11430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Registro de “ganhos” ou “perdas” pela marcação a mercado 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ADA13D3C-CD00-411A-94A7-98683196986B}"/>
              </a:ext>
            </a:extLst>
          </p:cNvPr>
          <p:cNvSpPr/>
          <p:nvPr/>
        </p:nvSpPr>
        <p:spPr>
          <a:xfrm>
            <a:off x="455814" y="1844350"/>
            <a:ext cx="11280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“ganhos”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1.1.4.1.1.xx.xx    Títulos e valores mobiliários (F) 	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	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4.6.1.9.1.xx.xx     Reavaliação de Outros Ativos  - CONSOLIDAÇÃO (*)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C351A0A-79DB-4128-808D-9EA0B4C2A20A}"/>
              </a:ext>
            </a:extLst>
          </p:cNvPr>
          <p:cNvSpPr/>
          <p:nvPr/>
        </p:nvSpPr>
        <p:spPr>
          <a:xfrm>
            <a:off x="455814" y="4429507"/>
            <a:ext cx="1093202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“perdas”</a:t>
            </a:r>
          </a:p>
          <a:p>
            <a:pPr algn="just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Natureza da informação: Patrimonial</a:t>
            </a:r>
          </a:p>
          <a:p>
            <a:pPr algn="just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	     3.6.1.7.1.07.01 	   Ajuste de Perdas Investimentos – Títulos e Valores Mobiliários – CONSOLIDAÇÃO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                 1.1.4.1.1.xx.xx    Títulos e valores mobiliários (F)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8D07653-3FB6-41B8-8E59-7050BF60DEEE}"/>
              </a:ext>
            </a:extLst>
          </p:cNvPr>
          <p:cNvSpPr/>
          <p:nvPr/>
        </p:nvSpPr>
        <p:spPr>
          <a:xfrm>
            <a:off x="455813" y="3628656"/>
            <a:ext cx="109320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(*) C	4.9.1.0.1.00.00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</a:rPr>
              <a:t>VARIAÇÃO PATRIMONIAL AUMENTATIVA A CLASSIFICAR - CONSOLIDAÇÃO</a:t>
            </a:r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974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Personalizar design">
  <a:themeElements>
    <a:clrScheme name="Azul Quent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737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Wingdings 2</vt:lpstr>
      <vt:lpstr>Personalizar design</vt:lpstr>
      <vt:lpstr>HDOfficeLightV0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Agradecido pela Atenção!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Otoni Guimaraes</dc:creator>
  <cp:lastModifiedBy>Otoni Guimaraes</cp:lastModifiedBy>
  <cp:revision>45</cp:revision>
  <dcterms:created xsi:type="dcterms:W3CDTF">2019-06-26T13:46:59Z</dcterms:created>
  <dcterms:modified xsi:type="dcterms:W3CDTF">2019-06-28T11:08:35Z</dcterms:modified>
</cp:coreProperties>
</file>